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643"/>
  </p:normalViewPr>
  <p:slideViewPr>
    <p:cSldViewPr snapToGrid="0" snapToObjects="1">
      <p:cViewPr varScale="1">
        <p:scale>
          <a:sx n="144" d="100"/>
          <a:sy n="144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4ABAB-1F3F-C141-8647-A5A2AE857671}" type="datetimeFigureOut">
              <a:rPr kumimoji="1" lang="ko-Kore-KR" altLang="en-US" smtClean="0"/>
              <a:t>2021. 10. 13.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CECBC-7A98-D441-B0F3-79468E3DFF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16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4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819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28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609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527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4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88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865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135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6616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8098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119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3D7C2-6D57-B74D-BE6C-C69B3FE57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317039-610F-D34B-B1A9-F9054B0FC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E57BD-B0B2-ED4E-A931-CA8771B1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8967-4BE6-D94B-8C6A-17024B8D90CA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3C765-AA7D-B64D-BF88-51616CA5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0C7F6-4451-EE4A-AB34-E6EE6759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C8D4E6-DDF4-E841-8B5F-80DDF7B9585C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22279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D7045-2AFF-5F4B-8466-7089B13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0DCCF7-301D-124C-B9C0-FC0E06C7B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A4C78-A891-304E-8DEF-335F12EA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3AF0-82EB-6845-9F92-F1A9DCC1B168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6FF47-8311-FA41-AE5D-A8169262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55B99-2497-CC45-8BE4-9C2BBFF7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190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1D84BC-93FF-5940-9A23-4E4CF9BAC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8C27DF-FDEC-B643-9EC6-71600D684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92405-4E43-654D-9882-D4100EE5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97C6-86C9-DA4F-A829-DF90919C0CD7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BD76C-AC52-E343-ABFE-C685F286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7D536-F9D4-5F48-AAF1-5596A779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27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AFE0796-1B4F-9D40-AF25-F8AB86DEDD09}"/>
              </a:ext>
            </a:extLst>
          </p:cNvPr>
          <p:cNvCxnSpPr>
            <a:cxnSpLocks/>
          </p:cNvCxnSpPr>
          <p:nvPr userDrawn="1"/>
        </p:nvCxnSpPr>
        <p:spPr>
          <a:xfrm>
            <a:off x="8692587" y="1030147"/>
            <a:ext cx="266121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85080E-28C9-CF48-8A0F-39F778A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93922-5DC2-DC47-ADEF-7DF46E946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F2B27-A973-4E4E-9F20-AED9337B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541B-401A-7945-9FB9-AC90806C70B8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F7EC33-E868-F745-BB29-68CCE2BF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753F0-7C34-FF47-A26A-C3479A80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4DD7014-9482-F649-86F7-02F0FAC8CEB7}"/>
              </a:ext>
            </a:extLst>
          </p:cNvPr>
          <p:cNvCxnSpPr>
            <a:cxnSpLocks/>
          </p:cNvCxnSpPr>
          <p:nvPr userDrawn="1"/>
        </p:nvCxnSpPr>
        <p:spPr>
          <a:xfrm>
            <a:off x="925010" y="1018572"/>
            <a:ext cx="796434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DA1B8-F3BF-EB4F-8EA3-9342A990386A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5692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1B3B-6521-1649-908C-AA611A4D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25E9C5-2F15-494A-BE3C-6F68D8A1A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83042-1FD8-CE47-9465-95743D18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24CC-58BD-3B40-B2C8-BF20C9AAFF07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A3667-F1AB-8F4D-881D-8675F616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BA22C-5AC8-814E-BC5A-496E2D86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ED45B-C478-8746-87EB-AF2262726331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12734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C5B10-E313-6640-9863-D2019E39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839E9-CD79-7241-92BC-532340162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5AC15B-A950-9A43-8E65-0C1EFB96F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8EF059-04D3-FD49-95BC-734D5F3C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C387-1023-2D43-9883-85EC08940823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E1FDCC-D22B-4A40-90F2-B6C9FDC0A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139774-EDBE-DD48-B4C7-5D4B8967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34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86364-4360-0143-8A22-48920C7C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DAED5-4119-DF40-81C4-14C82DD61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C9A8-912A-C24D-A7E5-EB15607C8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32825C-500D-6B43-A34F-0ED89621E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53838C-1831-3546-8F30-239D9E0B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F8379C-FC77-2046-8E4E-68301ADF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A424-72CC-FF47-ADE1-BD480CC2E25D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9E9421-C9A1-7E47-A909-BDFB2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3C3127-0F81-584F-9A2A-CC9BF6AB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441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0B6D7-039A-4142-86E2-443BB1C1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B0B524-F723-9540-8C66-96EBF0F9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65AA-AC21-1E4C-9AD9-D1CF22B89FB7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EAA6B0-E3B2-A24A-942A-8E90ADD6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90BA2-4B94-5245-9070-4987FE89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572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AD86D9-C810-2340-815F-3937390E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0CB3-0B18-0749-A530-98732BA0E767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8D86D1-283A-FD44-8473-C7E160F7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D0084-37F9-AB48-84EC-A70F2374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249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AC5F6-18F0-C047-8F4B-7D394587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4B67D-2480-B148-9E59-1422EB18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4A2EF4-347B-7441-AE4C-E82C6E2B5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9EEC3C-DCE8-BF47-A70E-7F0B6579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7826-1D55-7643-A758-B103B3AD455E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12A53-84BA-9241-ACAD-E15D89E3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10FB4-A29C-3C4B-A3C8-689FED44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296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B4D44-0CCD-7B4E-88CF-D70784B6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A658A7-71DF-0C47-97FC-8F15CED87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13C0F4-AF9C-3644-B1EE-9D5DEC479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11492C-0338-9946-BAE7-251E20BC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B4D0-5BC3-5943-BF84-E4805E98A866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6589D0-5341-4047-9A2A-6F1A1787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EEDD7E-BB2B-2B42-9724-6C4A9C8D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204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A9F7A9-75C7-3642-9100-678ED571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11AD1-43DC-A44F-BF0A-C3E3FF20B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D105F-689B-5F4D-A521-3E3897152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A810D-0515-664F-AFFF-916E1CF65845}" type="datetime1">
              <a:rPr kumimoji="1" lang="ko-KR" altLang="en-US" smtClean="0"/>
              <a:t>2021. 10. 13.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09069-EF0C-CA40-B8B2-73C43A043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FC465-E093-AF4B-A128-9DBB837DA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671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1395DD-03CA-FF40-B229-0934FB320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33317"/>
            <a:ext cx="7904688" cy="2520522"/>
          </a:xfrm>
        </p:spPr>
        <p:txBody>
          <a:bodyPr>
            <a:normAutofit/>
          </a:bodyPr>
          <a:lstStyle/>
          <a:p>
            <a:pPr algn="r"/>
            <a:br>
              <a:rPr kumimoji="1" lang="en-US" altLang="ko-KR" sz="6600" dirty="0">
                <a:latin typeface="+mn-ea"/>
                <a:ea typeface="+mn-ea"/>
              </a:rPr>
            </a:br>
            <a:r>
              <a:rPr kumimoji="1" lang="en-US" altLang="ko-KR" sz="3600" dirty="0">
                <a:latin typeface="+mn-ea"/>
                <a:ea typeface="+mn-ea"/>
              </a:rPr>
              <a:t>with </a:t>
            </a:r>
            <a:r>
              <a:rPr kumimoji="1" lang="en-US" altLang="ko-KR" sz="3600" dirty="0" err="1">
                <a:latin typeface="+mn-ea"/>
                <a:ea typeface="+mn-ea"/>
              </a:rPr>
              <a:t>Shneiderman’s</a:t>
            </a:r>
            <a:r>
              <a:rPr kumimoji="1" lang="en-US" altLang="ko-KR" sz="3600" dirty="0">
                <a:latin typeface="+mn-ea"/>
                <a:ea typeface="+mn-ea"/>
              </a:rPr>
              <a:t> Golden Rule</a:t>
            </a:r>
            <a:endParaRPr kumimoji="1" lang="ko-Kore-KR" altLang="en-US" sz="6600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09D072-43C7-9043-8691-630EB327C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726781"/>
            <a:ext cx="3946779" cy="1038225"/>
          </a:xfrm>
        </p:spPr>
        <p:txBody>
          <a:bodyPr>
            <a:normAutofit/>
          </a:bodyPr>
          <a:lstStyle/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사용자 인터페이스 </a:t>
            </a:r>
            <a:r>
              <a:rPr kumimoji="1" lang="en-US" altLang="ko-KR" sz="2000" b="1" dirty="0">
                <a:latin typeface="+mn-ea"/>
              </a:rPr>
              <a:t>2021-2</a:t>
            </a:r>
            <a:r>
              <a:rPr kumimoji="1" lang="ko-KR" altLang="en-US" sz="2000" b="1" dirty="0">
                <a:latin typeface="+mn-ea"/>
              </a:rPr>
              <a:t>학기</a:t>
            </a:r>
            <a:endParaRPr kumimoji="1" lang="en-US" altLang="ko-Kore-KR" sz="2000" b="1" dirty="0">
              <a:latin typeface="+mn-ea"/>
            </a:endParaRPr>
          </a:p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컴퓨터 과학과 </a:t>
            </a:r>
            <a:r>
              <a:rPr kumimoji="1" lang="en-US" altLang="ko-Kore-KR" sz="2000" b="1" dirty="0">
                <a:latin typeface="+mn-ea"/>
              </a:rPr>
              <a:t>2</a:t>
            </a:r>
            <a:r>
              <a:rPr kumimoji="1" lang="en-US" altLang="ko-KR" sz="2000" b="1" dirty="0">
                <a:latin typeface="+mn-ea"/>
              </a:rPr>
              <a:t>01710912</a:t>
            </a:r>
            <a:r>
              <a:rPr kumimoji="1" lang="ko-KR" altLang="en-US" sz="2000" b="1" dirty="0">
                <a:latin typeface="+mn-ea"/>
              </a:rPr>
              <a:t> </a:t>
            </a:r>
            <a:endParaRPr kumimoji="1" lang="en-US" altLang="ko-KR" sz="2000" b="1" dirty="0">
              <a:latin typeface="+mn-ea"/>
            </a:endParaRPr>
          </a:p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김지섭</a:t>
            </a:r>
            <a:endParaRPr kumimoji="1" lang="ko-Kore-KR" altLang="en-US" sz="2000" b="1" dirty="0"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1D004A-F61E-5245-84D4-B176216531D5}"/>
              </a:ext>
            </a:extLst>
          </p:cNvPr>
          <p:cNvCxnSpPr/>
          <p:nvPr/>
        </p:nvCxnSpPr>
        <p:spPr>
          <a:xfrm>
            <a:off x="7400924" y="4317946"/>
            <a:ext cx="39437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37E98B-9761-4C4B-B796-AC5CB1C35457}"/>
              </a:ext>
            </a:extLst>
          </p:cNvPr>
          <p:cNvSpPr/>
          <p:nvPr/>
        </p:nvSpPr>
        <p:spPr>
          <a:xfrm>
            <a:off x="10234632" y="67328"/>
            <a:ext cx="1871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/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FF2BDB-D99C-434A-8303-39A1CCC40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504" y="2238486"/>
            <a:ext cx="1914603" cy="20381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A145F2AA-FEA1-704F-BBD6-D81BB218CA46}"/>
              </a:ext>
            </a:extLst>
          </p:cNvPr>
          <p:cNvSpPr txBox="1">
            <a:spLocks/>
          </p:cNvSpPr>
          <p:nvPr/>
        </p:nvSpPr>
        <p:spPr>
          <a:xfrm>
            <a:off x="847347" y="2269187"/>
            <a:ext cx="9810144" cy="1054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5400" b="1" dirty="0">
                <a:latin typeface="+mn-ea"/>
                <a:ea typeface="+mn-ea"/>
              </a:rPr>
              <a:t>배달의 민족 </a:t>
            </a:r>
            <a:r>
              <a:rPr kumimoji="1" lang="en-US" altLang="ko-KR" sz="5400" b="1" dirty="0">
                <a:latin typeface="+mn-ea"/>
                <a:ea typeface="+mn-ea"/>
              </a:rPr>
              <a:t>UI </a:t>
            </a:r>
            <a:r>
              <a:rPr kumimoji="1" lang="ko-KR" altLang="en-US" sz="5400" b="1" dirty="0">
                <a:latin typeface="+mn-ea"/>
                <a:ea typeface="+mn-ea"/>
              </a:rPr>
              <a:t>분석</a:t>
            </a:r>
            <a:endParaRPr kumimoji="1" lang="ko-Kore-KR" altLang="en-US" sz="6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728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1C07D0C-C8A7-D545-91C7-8077E112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22811"/>
            <a:ext cx="2109577" cy="4572001"/>
          </a:xfrm>
          <a:prstGeom prst="rect">
            <a:avLst/>
          </a:prstGeom>
        </p:spPr>
      </p:pic>
      <p:pic>
        <p:nvPicPr>
          <p:cNvPr id="10" name="그림 9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59875644-E83E-9440-83B0-83D83B2E8E4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2-7. Shortcuts for users provided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39329B-4EE8-E344-8C9E-94C1FF87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10</a:t>
            </a:fld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610B0-B885-2A43-8CD6-902A716875A8}"/>
              </a:ext>
            </a:extLst>
          </p:cNvPr>
          <p:cNvSpPr txBox="1"/>
          <p:nvPr/>
        </p:nvSpPr>
        <p:spPr>
          <a:xfrm>
            <a:off x="6695090" y="2480441"/>
            <a:ext cx="41472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스마트폰 </a:t>
            </a:r>
            <a:r>
              <a:rPr kumimoji="1" lang="ko-KR" altLang="en-US" dirty="0" err="1"/>
              <a:t>어플이기</a:t>
            </a:r>
            <a:r>
              <a:rPr kumimoji="1" lang="ko-KR" altLang="en-US" dirty="0"/>
              <a:t> 때문에</a:t>
            </a:r>
            <a:endParaRPr kumimoji="1" lang="en-US" altLang="ko-KR" dirty="0"/>
          </a:p>
          <a:p>
            <a:r>
              <a:rPr kumimoji="1" lang="ko-KR" altLang="en-US" dirty="0"/>
              <a:t>터치 위주의 조작으로</a:t>
            </a:r>
            <a:endParaRPr kumimoji="1" lang="en-US" altLang="ko-KR" dirty="0"/>
          </a:p>
          <a:p>
            <a:r>
              <a:rPr kumimoji="1" lang="ko-KR" altLang="en-US" dirty="0"/>
              <a:t>단축키나 간단한 선택 </a:t>
            </a:r>
            <a:r>
              <a:rPr kumimoji="1" lang="en-US" altLang="ko-KR" dirty="0"/>
              <a:t>X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대신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이전에 했던 행동들을 기억했다가</a:t>
            </a:r>
            <a:endParaRPr kumimoji="1" lang="en-US" altLang="ko-KR" dirty="0"/>
          </a:p>
          <a:p>
            <a:r>
              <a:rPr kumimoji="1" lang="ko-KR" altLang="en-US" dirty="0"/>
              <a:t>불필요하게 반복하지 않아도 됨</a:t>
            </a:r>
            <a:r>
              <a:rPr kumimoji="1" lang="en-US" altLang="ko-KR" dirty="0"/>
              <a:t>,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Ex) </a:t>
            </a:r>
            <a:r>
              <a:rPr kumimoji="1" lang="ko-KR" altLang="en-US" dirty="0"/>
              <a:t>주소 자동 입력</a:t>
            </a:r>
            <a:endParaRPr kumimoji="1" lang="en-US" altLang="ko-KR" dirty="0"/>
          </a:p>
          <a:p>
            <a:r>
              <a:rPr kumimoji="1" lang="ko-KR" altLang="en-US" dirty="0"/>
              <a:t>결제 자동 설정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D5D2B6-1816-CB45-911F-4CC31342416F}"/>
              </a:ext>
            </a:extLst>
          </p:cNvPr>
          <p:cNvSpPr/>
          <p:nvPr/>
        </p:nvSpPr>
        <p:spPr>
          <a:xfrm>
            <a:off x="1477948" y="3429000"/>
            <a:ext cx="2086808" cy="2865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266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706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2-8. Short-term memory of user’s must not be overloaded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875BD-2235-9C47-B9CD-E36678FB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11</a:t>
            </a:fld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16A7AA6-6D47-A345-9952-C58EC6CE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02" y="1586842"/>
            <a:ext cx="2109577" cy="4572000"/>
          </a:xfrm>
          <a:prstGeom prst="rect">
            <a:avLst/>
          </a:prstGeom>
          <a:effectLst/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307A6D14-3170-6A41-9C3E-6EF27B4C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0519" y="1486211"/>
            <a:ext cx="2421143" cy="4802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DD0D9B-4B5C-0644-90CA-D45F24748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811" y="1911514"/>
            <a:ext cx="2109577" cy="4572000"/>
          </a:xfrm>
          <a:prstGeom prst="rect">
            <a:avLst/>
          </a:prstGeom>
          <a:effectLst/>
        </p:spPr>
      </p:pic>
      <p:pic>
        <p:nvPicPr>
          <p:cNvPr id="15" name="그림 14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EFC073B2-FD32-B044-85CD-99CDE9C0CB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3027" y="1791221"/>
            <a:ext cx="2421143" cy="4897412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A767F5D-A241-8C44-A564-CE6A3B9A7919}"/>
              </a:ext>
            </a:extLst>
          </p:cNvPr>
          <p:cNvSpPr/>
          <p:nvPr/>
        </p:nvSpPr>
        <p:spPr>
          <a:xfrm>
            <a:off x="5259954" y="4995447"/>
            <a:ext cx="6412674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kumimoji="1"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8037D3-07AC-0A4A-95C9-86C0B1BA36D4}"/>
              </a:ext>
            </a:extLst>
          </p:cNvPr>
          <p:cNvSpPr txBox="1"/>
          <p:nvPr/>
        </p:nvSpPr>
        <p:spPr>
          <a:xfrm>
            <a:off x="5339470" y="1833244"/>
            <a:ext cx="6117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ko-KR" altLang="en-US" dirty="0"/>
              <a:t>유저들이 평소 스마트폰을 통해 다른 어플리케이션들도 사용한다는 가정하에 직관적인 로고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단어 등을 </a:t>
            </a:r>
            <a:r>
              <a:rPr kumimoji="1" lang="ko-KR" altLang="en-US" dirty="0" err="1"/>
              <a:t>기반으로한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특별히 어렵거나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사용법을 잊어버리는 경우는 없을 </a:t>
            </a:r>
            <a:r>
              <a:rPr kumimoji="1" lang="ko-KR" altLang="en-US" dirty="0" err="1"/>
              <a:t>것같다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42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C9B791-4FEA-E646-B430-CA107FCF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결론</a:t>
            </a:r>
            <a:endParaRPr lang="ko-Kore-KR" altLang="en-US" sz="28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055227-A294-024A-9948-C073291B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0" b="25550"/>
          <a:stretch/>
        </p:blipFill>
        <p:spPr>
          <a:xfrm>
            <a:off x="4064000" y="1408068"/>
            <a:ext cx="4064000" cy="923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8881E3-DA7A-4F4B-A510-807ED1C53EEE}"/>
              </a:ext>
            </a:extLst>
          </p:cNvPr>
          <p:cNvSpPr txBox="1"/>
          <p:nvPr/>
        </p:nvSpPr>
        <p:spPr>
          <a:xfrm>
            <a:off x="3012109" y="2620109"/>
            <a:ext cx="10518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</a:p>
          <a:p>
            <a:r>
              <a:rPr kumimoji="1" lang="en-US" altLang="ko-KR" dirty="0"/>
              <a:t>2.</a:t>
            </a:r>
          </a:p>
          <a:p>
            <a:r>
              <a:rPr kumimoji="1" lang="en-US" altLang="ko-KR" dirty="0"/>
              <a:t>3.</a:t>
            </a:r>
          </a:p>
          <a:p>
            <a:r>
              <a:rPr kumimoji="1" lang="en-US" altLang="ko-KR" dirty="0"/>
              <a:t>4.</a:t>
            </a:r>
          </a:p>
          <a:p>
            <a:r>
              <a:rPr kumimoji="1" lang="en-US" altLang="ko-KR" dirty="0"/>
              <a:t>5.</a:t>
            </a:r>
          </a:p>
          <a:p>
            <a:r>
              <a:rPr kumimoji="1" lang="en-US" altLang="ko-KR" dirty="0"/>
              <a:t>6.</a:t>
            </a:r>
          </a:p>
          <a:p>
            <a:r>
              <a:rPr kumimoji="1" lang="en-US" altLang="ko-KR" dirty="0"/>
              <a:t>7.</a:t>
            </a:r>
          </a:p>
          <a:p>
            <a:r>
              <a:rPr kumimoji="1" lang="en-US" altLang="ko-KR" dirty="0"/>
              <a:t>8.</a:t>
            </a:r>
            <a:r>
              <a:rPr kumimoji="1" lang="ko-KR" altLang="en-US" dirty="0" err="1"/>
              <a:t>ㅇㅇㅇ</a:t>
            </a:r>
            <a:endParaRPr kumimoji="1"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EBD4AD-F790-4044-B804-FF0AA5EE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12</a:t>
            </a:fld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B5594-7D67-CC42-809A-2CBFE38BE5D0}"/>
              </a:ext>
            </a:extLst>
          </p:cNvPr>
          <p:cNvSpPr txBox="1"/>
          <p:nvPr/>
        </p:nvSpPr>
        <p:spPr>
          <a:xfrm>
            <a:off x="3050088" y="5449932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2400" dirty="0" err="1"/>
              <a:t>ㅇㅇㅇ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6131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D6CEC-920C-AD48-B8AC-DA6E0D7C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597"/>
          </a:xfrm>
        </p:spPr>
        <p:txBody>
          <a:bodyPr>
            <a:normAutofit fontScale="90000"/>
          </a:bodyPr>
          <a:lstStyle/>
          <a:p>
            <a:r>
              <a:rPr kumimoji="1" lang="en-US" altLang="ko-KR" b="1" dirty="0">
                <a:latin typeface="+mn-lt"/>
              </a:rPr>
              <a:t>Contents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F427B-039C-EF48-8845-82A00E52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961" y="1482286"/>
            <a:ext cx="6928339" cy="451782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1. </a:t>
            </a:r>
            <a:r>
              <a:rPr kumimoji="1" lang="ko-KR" altLang="en-US" sz="1800" b="1" dirty="0">
                <a:latin typeface="+mj-ea"/>
              </a:rPr>
              <a:t>배달의 민족 제품소개</a:t>
            </a:r>
            <a:endParaRPr kumimoji="1" lang="en-US" altLang="ko-KR" sz="1800" b="1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2. </a:t>
            </a:r>
            <a:r>
              <a:rPr kumimoji="1" lang="en-US" altLang="ko-KR" sz="1800" b="1" dirty="0" err="1">
                <a:latin typeface="+mj-ea"/>
              </a:rPr>
              <a:t>Shneiderman’s</a:t>
            </a:r>
            <a:r>
              <a:rPr kumimoji="1" lang="en-US" altLang="ko-KR" sz="1800" b="1" dirty="0">
                <a:latin typeface="+mj-ea"/>
              </a:rPr>
              <a:t> ’Golden Rules’ for good design(REF 3C 2S)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2-1.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R</a:t>
            </a:r>
            <a:r>
              <a:rPr kumimoji="1" lang="en-US" altLang="ko-KR" sz="1400" b="1" dirty="0">
                <a:latin typeface="+mj-ea"/>
              </a:rPr>
              <a:t>eversal of user’s actions should be easy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2-2.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E</a:t>
            </a:r>
            <a:r>
              <a:rPr kumimoji="1" lang="en-US" altLang="ko-KR" sz="1400" b="1" dirty="0">
                <a:latin typeface="+mj-ea"/>
              </a:rPr>
              <a:t>rrors correction in a simple way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2-3.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F</a:t>
            </a:r>
            <a:r>
              <a:rPr kumimoji="1" lang="en-US" altLang="ko-KR" sz="1400" b="1" dirty="0">
                <a:latin typeface="+mj-ea"/>
              </a:rPr>
              <a:t>eedback to user implemented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400" b="1" dirty="0">
              <a:latin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2-4.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ontrol to user – not system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2-5.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onsistency in screen design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2-6.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losure of dialogues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400" b="1" dirty="0">
              <a:latin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2-7.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S</a:t>
            </a:r>
            <a:r>
              <a:rPr kumimoji="1" lang="en-US" altLang="ko-KR" sz="1400" b="1" dirty="0">
                <a:latin typeface="+mj-ea"/>
              </a:rPr>
              <a:t>hortcuts for users provided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2-8.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S</a:t>
            </a:r>
            <a:r>
              <a:rPr kumimoji="1" lang="en-US" altLang="ko-KR" sz="1400" b="1" dirty="0">
                <a:latin typeface="+mj-ea"/>
              </a:rPr>
              <a:t>hort-term memory of user’s must not be overloaded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600" b="1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3. </a:t>
            </a:r>
            <a:r>
              <a:rPr kumimoji="1" lang="ko-KR" altLang="en-US" sz="1800" b="1" dirty="0">
                <a:latin typeface="+mj-ea"/>
              </a:rPr>
              <a:t>결론</a:t>
            </a:r>
            <a:endParaRPr kumimoji="1" lang="en-US" altLang="ko-KR" sz="1800" b="1" dirty="0"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834885-29F8-1244-8FA0-89C1279356F4}"/>
              </a:ext>
            </a:extLst>
          </p:cNvPr>
          <p:cNvGrpSpPr/>
          <p:nvPr/>
        </p:nvGrpSpPr>
        <p:grpSpPr>
          <a:xfrm rot="472803">
            <a:off x="303644" y="1612365"/>
            <a:ext cx="2126820" cy="3328775"/>
            <a:chOff x="524211" y="1790700"/>
            <a:chExt cx="2659456" cy="41624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B11C8C3-6994-394F-BC69-3F9137A9C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9DC80C-DD55-B841-A286-8E3BA89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A465502-CF49-CA4D-AA5F-C58E90BA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2</a:t>
            </a:fld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81A22-A413-4C44-8EEA-0E4A11CB95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8205" y="4397278"/>
            <a:ext cx="4182885" cy="2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C9B791-4FEA-E646-B430-CA107FCF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배달의 민족 제품 소개</a:t>
            </a:r>
            <a:endParaRPr lang="ko-Kore-KR" altLang="en-US" sz="28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055227-A294-024A-9948-C073291B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0" b="25550"/>
          <a:stretch/>
        </p:blipFill>
        <p:spPr>
          <a:xfrm>
            <a:off x="1119346" y="1310822"/>
            <a:ext cx="3883578" cy="8823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8881E3-DA7A-4F4B-A510-807ED1C53EEE}"/>
              </a:ext>
            </a:extLst>
          </p:cNvPr>
          <p:cNvSpPr txBox="1"/>
          <p:nvPr/>
        </p:nvSpPr>
        <p:spPr>
          <a:xfrm>
            <a:off x="1573958" y="2430900"/>
            <a:ext cx="8393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스타트업</a:t>
            </a:r>
            <a:r>
              <a:rPr kumimoji="1" lang="ko-KR" altLang="en-US" dirty="0"/>
              <a:t> 기업인 </a:t>
            </a:r>
            <a:r>
              <a:rPr kumimoji="1" lang="en-US" altLang="ko-KR" dirty="0"/>
              <a:t>‘</a:t>
            </a:r>
            <a:r>
              <a:rPr kumimoji="1" lang="ko-KR" altLang="en-US" b="1" dirty="0"/>
              <a:t>우아한 형제들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에서 서비스 하고 있는 </a:t>
            </a:r>
            <a:r>
              <a:rPr kumimoji="1" lang="ko-KR" altLang="en-US" b="1" dirty="0"/>
              <a:t>배달 플랫폼 어플리케이션</a:t>
            </a:r>
            <a:endParaRPr kumimoji="1" lang="en-US" altLang="ko-KR" b="1" dirty="0"/>
          </a:p>
          <a:p>
            <a:endParaRPr kumimoji="1" lang="en-US" altLang="ko-Kore-KR" dirty="0"/>
          </a:p>
          <a:p>
            <a:r>
              <a:rPr kumimoji="1" lang="ko-KR" altLang="en-US" dirty="0"/>
              <a:t>주로 </a:t>
            </a:r>
            <a:r>
              <a:rPr kumimoji="1" lang="ko-KR" altLang="en-US" b="1" dirty="0"/>
              <a:t>배달 음식을 주문</a:t>
            </a:r>
            <a:r>
              <a:rPr kumimoji="1" lang="ko-KR" altLang="en-US" dirty="0"/>
              <a:t>하거나 </a:t>
            </a:r>
            <a:r>
              <a:rPr kumimoji="1" lang="ko-KR" altLang="en-US" b="1" dirty="0"/>
              <a:t>포장</a:t>
            </a:r>
            <a:r>
              <a:rPr kumimoji="1" lang="ko-KR" altLang="en-US" dirty="0"/>
              <a:t> 주문할 때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최근에는 </a:t>
            </a:r>
            <a:r>
              <a:rPr kumimoji="1" lang="ko-KR" altLang="en-US" b="1" dirty="0"/>
              <a:t>쇼핑 라이브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선물하기</a:t>
            </a:r>
            <a:r>
              <a:rPr kumimoji="1" lang="ko-KR" altLang="en-US" dirty="0"/>
              <a:t> 등 다양한 추가 서비스도 제공하고 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6A5846-DCAF-9141-9177-ABA131379AAB}"/>
              </a:ext>
            </a:extLst>
          </p:cNvPr>
          <p:cNvSpPr txBox="1"/>
          <p:nvPr/>
        </p:nvSpPr>
        <p:spPr>
          <a:xfrm>
            <a:off x="1119346" y="3977570"/>
            <a:ext cx="13260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주요</a:t>
            </a:r>
            <a:r>
              <a:rPr kumimoji="1" lang="ko-KR" altLang="en-US" sz="2000" b="1" dirty="0"/>
              <a:t> 기능 </a:t>
            </a:r>
            <a:endParaRPr kumimoji="1" lang="en-US" altLang="ko-KR" sz="2000" b="1" dirty="0"/>
          </a:p>
          <a:p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023610A-0A85-8E47-8145-4B4448EA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3</a:t>
            </a:fld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9C4FF6-2CBD-3D41-90EB-6717420F28BE}"/>
              </a:ext>
            </a:extLst>
          </p:cNvPr>
          <p:cNvGrpSpPr/>
          <p:nvPr/>
        </p:nvGrpSpPr>
        <p:grpSpPr>
          <a:xfrm>
            <a:off x="2247165" y="4368068"/>
            <a:ext cx="8347263" cy="1946869"/>
            <a:chOff x="1707291" y="4383322"/>
            <a:chExt cx="8347263" cy="19468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E5E511-B82F-1F45-A55C-24FB9981270F}"/>
                </a:ext>
              </a:extLst>
            </p:cNvPr>
            <p:cNvSpPr txBox="1"/>
            <p:nvPr/>
          </p:nvSpPr>
          <p:spPr>
            <a:xfrm>
              <a:off x="2787038" y="4665269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/>
                <a:t>포장</a:t>
              </a:r>
              <a:r>
                <a:rPr kumimoji="1" lang="ko-KR" altLang="en-US" dirty="0"/>
                <a:t> 및 </a:t>
              </a:r>
              <a:r>
                <a:rPr kumimoji="1" lang="ko-KR" altLang="en-US" b="1" dirty="0"/>
                <a:t>배달</a:t>
              </a:r>
              <a:r>
                <a:rPr kumimoji="1" lang="ko-KR" altLang="en-US" dirty="0"/>
                <a:t> 주문</a:t>
              </a:r>
              <a:endParaRPr kumimoji="1" lang="en-US" altLang="ko-KR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2580CA-C7E0-8042-9359-148B56E202F3}"/>
                </a:ext>
              </a:extLst>
            </p:cNvPr>
            <p:cNvSpPr txBox="1"/>
            <p:nvPr/>
          </p:nvSpPr>
          <p:spPr>
            <a:xfrm>
              <a:off x="7169067" y="4665269"/>
              <a:ext cx="2885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 err="1"/>
                <a:t>초특가</a:t>
              </a:r>
              <a:r>
                <a:rPr kumimoji="1" lang="ko-KR" altLang="en-US" dirty="0"/>
                <a:t> 라이브 </a:t>
              </a:r>
              <a:r>
                <a:rPr kumimoji="1" lang="ko-KR" altLang="en-US" b="1" dirty="0"/>
                <a:t>쇼핑 라이브</a:t>
              </a:r>
              <a:endParaRPr kumimoji="1" lang="en-US" altLang="ko-KR" b="1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C2B10A-FBCF-114A-A399-D2E3C67E3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81" t="19815" r="50625" b="56851"/>
            <a:stretch/>
          </p:blipFill>
          <p:spPr>
            <a:xfrm>
              <a:off x="1760236" y="4383322"/>
              <a:ext cx="848793" cy="9332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EFBEB6-C4EB-6D47-B617-063AEF76A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967" t="19277" r="2408" b="55998"/>
            <a:stretch/>
          </p:blipFill>
          <p:spPr>
            <a:xfrm>
              <a:off x="1707291" y="5335987"/>
              <a:ext cx="902212" cy="9942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83FA7C-2314-1B4F-98A1-775BCEACB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2" t="56912" r="50924" b="27520"/>
            <a:stretch/>
          </p:blipFill>
          <p:spPr>
            <a:xfrm>
              <a:off x="5914164" y="4446863"/>
              <a:ext cx="1099006" cy="8061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DDFD547-350E-AB49-B991-B448EB8C0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53" t="56822" r="3253" b="26495"/>
            <a:stretch/>
          </p:blipFill>
          <p:spPr>
            <a:xfrm>
              <a:off x="5914164" y="5401148"/>
              <a:ext cx="1099006" cy="8638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DDD744-873A-ED43-B78D-FD2789A61B5D}"/>
                </a:ext>
              </a:extLst>
            </p:cNvPr>
            <p:cNvSpPr txBox="1"/>
            <p:nvPr/>
          </p:nvSpPr>
          <p:spPr>
            <a:xfrm>
              <a:off x="7169067" y="5648423"/>
              <a:ext cx="2570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/>
                <a:t>배민 </a:t>
              </a:r>
              <a:r>
                <a:rPr kumimoji="1" lang="ko-KR" altLang="en-US" b="1" dirty="0"/>
                <a:t>선물하기</a:t>
              </a:r>
              <a:endParaRPr kumimoji="1" lang="en-US" altLang="ko-KR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8650F1-533E-6B41-8387-F9FA7B809A5C}"/>
                </a:ext>
              </a:extLst>
            </p:cNvPr>
            <p:cNvSpPr txBox="1"/>
            <p:nvPr/>
          </p:nvSpPr>
          <p:spPr>
            <a:xfrm>
              <a:off x="2665978" y="5648423"/>
              <a:ext cx="2564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/>
                <a:t>한집만 배달하는 </a:t>
              </a:r>
              <a:r>
                <a:rPr kumimoji="1" lang="ko-KR" altLang="en-US" b="1" dirty="0"/>
                <a:t>배민</a:t>
              </a:r>
              <a:r>
                <a:rPr kumimoji="1" lang="en-US" altLang="ko-KR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31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7F6CC72-5BAD-0F43-AFA4-91A398C9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33321"/>
            <a:ext cx="2109576" cy="4572000"/>
          </a:xfrm>
          <a:prstGeom prst="rect">
            <a:avLst/>
          </a:prstGeom>
        </p:spPr>
      </p:pic>
      <p:pic>
        <p:nvPicPr>
          <p:cNvPr id="12" name="그림 11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707F7A13-6FDA-114A-8A69-E43568527A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2-1. Reversal of user’s actions should be easy</a:t>
            </a: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F0509109-87A2-694E-A5C1-C251A1B9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E5DDFF-541F-E84E-BF57-05F331D2EA16}"/>
              </a:ext>
            </a:extLst>
          </p:cNvPr>
          <p:cNvSpPr txBox="1"/>
          <p:nvPr/>
        </p:nvSpPr>
        <p:spPr>
          <a:xfrm>
            <a:off x="4735044" y="2464526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메뉴를 잘못 선택한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장바구니에서 </a:t>
            </a:r>
            <a:endParaRPr kumimoji="1" lang="en-US" altLang="ko-KR" dirty="0"/>
          </a:p>
          <a:p>
            <a:r>
              <a:rPr kumimoji="1" lang="en-US" altLang="ko-Kore-KR" dirty="0"/>
              <a:t>X</a:t>
            </a:r>
            <a:r>
              <a:rPr kumimoji="1" lang="ko-KR" altLang="en-US" dirty="0"/>
              <a:t>버튼으로 간단하게 취소할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0BEFA00-E2E8-E94C-B149-D282FED57209}"/>
              </a:ext>
            </a:extLst>
          </p:cNvPr>
          <p:cNvSpPr/>
          <p:nvPr/>
        </p:nvSpPr>
        <p:spPr>
          <a:xfrm>
            <a:off x="4233639" y="4995447"/>
            <a:ext cx="7438989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600" dirty="0" err="1"/>
              <a:t>슬라이서를</a:t>
            </a:r>
            <a:r>
              <a:rPr kumimoji="1" lang="ko-KR" altLang="en-US" sz="1600" dirty="0"/>
              <a:t> 사용하기 위해서는 데이터가 필요하다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3A45DB-8781-BD45-9C45-CD5701FFDFF0}"/>
              </a:ext>
            </a:extLst>
          </p:cNvPr>
          <p:cNvSpPr/>
          <p:nvPr/>
        </p:nvSpPr>
        <p:spPr>
          <a:xfrm>
            <a:off x="4447999" y="4810782"/>
            <a:ext cx="7507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870248-0640-0F4D-BC8A-47ABD43BE45D}"/>
              </a:ext>
            </a:extLst>
          </p:cNvPr>
          <p:cNvSpPr/>
          <p:nvPr/>
        </p:nvSpPr>
        <p:spPr>
          <a:xfrm>
            <a:off x="3293077" y="3319857"/>
            <a:ext cx="271678" cy="297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EF824-3BDD-6640-A540-9E9665F1715E}"/>
              </a:ext>
            </a:extLst>
          </p:cNvPr>
          <p:cNvSpPr txBox="1"/>
          <p:nvPr/>
        </p:nvSpPr>
        <p:spPr>
          <a:xfrm>
            <a:off x="3035155" y="313187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64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16D922-809C-F94D-9E86-78BAB8C6D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22" y="1743831"/>
            <a:ext cx="2103120" cy="457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F8049E-600B-8148-9641-423299C0C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79" y="1743831"/>
            <a:ext cx="2104776" cy="4575600"/>
          </a:xfrm>
          <a:prstGeom prst="rect">
            <a:avLst/>
          </a:prstGeom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pic>
        <p:nvPicPr>
          <p:cNvPr id="34" name="그림 33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6A244BDE-A1E0-2243-BB3E-5D494E22E1A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9457" y="1599489"/>
            <a:ext cx="2421143" cy="489741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D0746F-2211-A448-A62B-2E330F634C40}"/>
              </a:ext>
            </a:extLst>
          </p:cNvPr>
          <p:cNvSpPr/>
          <p:nvPr/>
        </p:nvSpPr>
        <p:spPr>
          <a:xfrm>
            <a:off x="2041996" y="3886018"/>
            <a:ext cx="940562" cy="297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2-2. Errors correction in a simple way</a:t>
            </a:r>
            <a:endParaRPr kumimoji="1" lang="en-US" altLang="ko-KR" sz="1800" b="1" dirty="0">
              <a:latin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0CBFB-D976-8E48-AB7B-56A774C0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BF3A479-E0EC-2A4A-981E-388DF3124E64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en-US" altLang="ko-KR" sz="1400" dirty="0"/>
              <a:t>Error</a:t>
            </a:r>
            <a:r>
              <a:rPr kumimoji="1" lang="ko-KR" altLang="en-US" sz="1400" dirty="0"/>
              <a:t>가 발생하는 경우 문제를 간결하고 확실하게 전달한다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en-US" altLang="ko-KR" sz="1400" dirty="0"/>
              <a:t>Error</a:t>
            </a:r>
            <a:r>
              <a:rPr kumimoji="1" lang="ko-KR" altLang="en-US" sz="1400" dirty="0"/>
              <a:t>가 발생할 수 있는 경우 버튼을 없애거나 비활성화하여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에러 발생 자체를 예방한다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EDB106-4B22-794E-A2C0-E1442CB9B098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D5CC2-6EE3-0A49-8331-88DA373A7F33}"/>
              </a:ext>
            </a:extLst>
          </p:cNvPr>
          <p:cNvSpPr txBox="1"/>
          <p:nvPr/>
        </p:nvSpPr>
        <p:spPr>
          <a:xfrm>
            <a:off x="6390115" y="1833244"/>
            <a:ext cx="5362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메뉴를</a:t>
            </a:r>
            <a:r>
              <a:rPr kumimoji="1" lang="ko-KR" altLang="en-US" dirty="0"/>
              <a:t> 추가하지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장바구니를 누르려고 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메뉴를 선택하라는 에러메세지가 나온다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 err="1"/>
              <a:t>으프라인</a:t>
            </a:r>
            <a:r>
              <a:rPr kumimoji="1" lang="ko-KR" altLang="en-US" dirty="0"/>
              <a:t> 상황에서 </a:t>
            </a:r>
            <a:r>
              <a:rPr kumimoji="1" lang="en-US" altLang="ko-KR" dirty="0"/>
              <a:t>error</a:t>
            </a:r>
            <a:r>
              <a:rPr kumimoji="1" lang="ko-KR" altLang="en-US" dirty="0"/>
              <a:t>가 발생하는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단순히 에러 </a:t>
            </a:r>
            <a:r>
              <a:rPr kumimoji="1" lang="ko-KR" altLang="en-US" dirty="0" err="1"/>
              <a:t>메세지만</a:t>
            </a:r>
            <a:r>
              <a:rPr kumimoji="1" lang="ko-KR" altLang="en-US" dirty="0"/>
              <a:t> 출력하는 것이 아니라 귀여운 이미지와 함께 다시 </a:t>
            </a:r>
            <a:r>
              <a:rPr kumimoji="1" lang="en-US" altLang="ko-KR" dirty="0"/>
              <a:t>reload</a:t>
            </a:r>
            <a:r>
              <a:rPr kumimoji="1" lang="ko-KR" altLang="en-US" dirty="0"/>
              <a:t>할 수 있는 버튼을 배치함으로서 유저들로 하여금 에러 상황이 전혀 </a:t>
            </a:r>
            <a:r>
              <a:rPr kumimoji="1" lang="ko-KR" altLang="en-US" dirty="0" err="1"/>
              <a:t>기분나쁘지</a:t>
            </a:r>
            <a:r>
              <a:rPr kumimoji="1" lang="ko-KR" altLang="en-US" dirty="0"/>
              <a:t> 않게 느껴지도록 유도하였다</a:t>
            </a:r>
            <a:r>
              <a:rPr kumimoji="1"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1BEF2-7A6A-6D4B-9EB5-C64AA60B08ED}"/>
              </a:ext>
            </a:extLst>
          </p:cNvPr>
          <p:cNvSpPr txBox="1"/>
          <p:nvPr/>
        </p:nvSpPr>
        <p:spPr>
          <a:xfrm>
            <a:off x="4061421" y="23200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710C-D6FA-C44C-9360-1E67C5FDEBCD}"/>
              </a:ext>
            </a:extLst>
          </p:cNvPr>
          <p:cNvSpPr/>
          <p:nvPr/>
        </p:nvSpPr>
        <p:spPr>
          <a:xfrm>
            <a:off x="4005880" y="2701159"/>
            <a:ext cx="2224277" cy="2764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559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736765-AEBD-3A4E-B8F2-315FCA96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02" y="1747431"/>
            <a:ext cx="2103120" cy="4572000"/>
          </a:xfrm>
          <a:prstGeom prst="rect">
            <a:avLst/>
          </a:prstGeom>
        </p:spPr>
      </p:pic>
      <p:pic>
        <p:nvPicPr>
          <p:cNvPr id="16" name="그림 15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C41D837E-3D22-694A-BB01-277453E441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9457" y="1599489"/>
            <a:ext cx="2421143" cy="489741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CCE78D7-516B-5E40-89E7-D20F1F36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314" y="1743831"/>
            <a:ext cx="2104776" cy="4575600"/>
          </a:xfrm>
          <a:prstGeom prst="rect">
            <a:avLst/>
          </a:prstGeom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2-3. Feedback to user implemented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72F2E5-5259-3342-B611-9AB8D35DE31D}"/>
              </a:ext>
            </a:extLst>
          </p:cNvPr>
          <p:cNvSpPr/>
          <p:nvPr/>
        </p:nvSpPr>
        <p:spPr>
          <a:xfrm>
            <a:off x="1702678" y="1928312"/>
            <a:ext cx="1597572" cy="699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2B42-147F-3C4F-BE4B-DCCFCD63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6</a:t>
            </a:fld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A3C34-6F07-9540-B62E-A0DE432EC19A}"/>
              </a:ext>
            </a:extLst>
          </p:cNvPr>
          <p:cNvSpPr txBox="1"/>
          <p:nvPr/>
        </p:nvSpPr>
        <p:spPr>
          <a:xfrm>
            <a:off x="6390115" y="1833244"/>
            <a:ext cx="5362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자동</a:t>
            </a:r>
            <a:r>
              <a:rPr kumimoji="1" lang="ko-KR" altLang="en-US" dirty="0"/>
              <a:t> 설정된 주소가 현재 스마트폰의 </a:t>
            </a:r>
            <a:r>
              <a:rPr kumimoji="1" lang="en-US" altLang="ko-KR" dirty="0"/>
              <a:t>GPS</a:t>
            </a:r>
            <a:r>
              <a:rPr kumimoji="1" lang="ko-KR" altLang="en-US" dirty="0"/>
              <a:t>와 다르면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설정된 주소를 확인할 수 있도록 피드백을 준다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장바구니에 담은 음식의 총 가격이 최소 주문 금액을 넘지 못하는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아래에서 알림으로 피드백을 준다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장바구니가 비어있는 경우</a:t>
            </a:r>
            <a:r>
              <a:rPr kumimoji="1" lang="en-US" altLang="ko-KR" dirty="0"/>
              <a:t> </a:t>
            </a:r>
            <a:r>
              <a:rPr kumimoji="1" lang="ko-KR" altLang="en-US" dirty="0"/>
              <a:t>텅 비었다는 이미지와 문구로 피드백을 준다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BBAFE8-44AA-4D4F-A29C-970835C15046}"/>
              </a:ext>
            </a:extLst>
          </p:cNvPr>
          <p:cNvSpPr/>
          <p:nvPr/>
        </p:nvSpPr>
        <p:spPr>
          <a:xfrm>
            <a:off x="4048486" y="5756754"/>
            <a:ext cx="2103120" cy="43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3A0D19-1F71-8C46-AA3B-FE8FA3DDA1FB}"/>
              </a:ext>
            </a:extLst>
          </p:cNvPr>
          <p:cNvSpPr/>
          <p:nvPr/>
        </p:nvSpPr>
        <p:spPr>
          <a:xfrm>
            <a:off x="4048486" y="3212757"/>
            <a:ext cx="2103120" cy="2010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E4CD6409-1556-1B4A-9A99-09D102AE4A93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피드백이 다양한 위치에서 나와 통일성이 떨어진다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사용자의 시선이 가는 곳에 적절한 디자인으로 들어가 피드백에 대한 거부감이 적다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9B0CDB-B526-4E4B-8218-3D940BB9FFED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07AC3-FF47-9E4F-BAB8-2FFE3A1B2828}"/>
              </a:ext>
            </a:extLst>
          </p:cNvPr>
          <p:cNvSpPr txBox="1"/>
          <p:nvPr/>
        </p:nvSpPr>
        <p:spPr>
          <a:xfrm>
            <a:off x="1432318" y="1801633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66923-F6C7-5748-B3A0-023C406EBEC4}"/>
              </a:ext>
            </a:extLst>
          </p:cNvPr>
          <p:cNvSpPr txBox="1"/>
          <p:nvPr/>
        </p:nvSpPr>
        <p:spPr>
          <a:xfrm>
            <a:off x="3926314" y="2825452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c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4B19A9-7AC3-4941-8E54-01594ED24AD1}"/>
              </a:ext>
            </a:extLst>
          </p:cNvPr>
          <p:cNvSpPr txBox="1"/>
          <p:nvPr/>
        </p:nvSpPr>
        <p:spPr>
          <a:xfrm>
            <a:off x="3922008" y="5352563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6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2-4. Control to user – not system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C169A4-9E33-4C4E-B011-8C65BCBE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7</a:t>
            </a:fld>
            <a:endParaRPr kumimoji="1" lang="ko-Kore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27EA11C-764A-F342-8D38-403CD35D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43831"/>
            <a:ext cx="21095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1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9CDCFC9-A439-2848-8E6A-F18CC3D4CE51}"/>
              </a:ext>
            </a:extLst>
          </p:cNvPr>
          <p:cNvSpPr txBox="1"/>
          <p:nvPr/>
        </p:nvSpPr>
        <p:spPr>
          <a:xfrm>
            <a:off x="4496322" y="1833244"/>
            <a:ext cx="6707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배달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배민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쇼핑 라이브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선물하기 등 모두 다른 기능이지만 같은 컬러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같은 느낌의 아이콘 디자인 등의 요소로 인하여 보는 사람으로 하여금 자연스럽게 연결되는 듯한 느낌을 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2E87E6-9CA5-244E-BB0E-97BDC2DF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14" y="1743831"/>
            <a:ext cx="2104776" cy="4575600"/>
          </a:xfrm>
          <a:prstGeom prst="rect">
            <a:avLst/>
          </a:prstGeom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2-5. Consistency in screen design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72F2E5-5259-3342-B611-9AB8D35DE31D}"/>
              </a:ext>
            </a:extLst>
          </p:cNvPr>
          <p:cNvSpPr/>
          <p:nvPr/>
        </p:nvSpPr>
        <p:spPr>
          <a:xfrm>
            <a:off x="1468314" y="2206699"/>
            <a:ext cx="2104775" cy="37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937D21-1CE6-9744-94D3-8CA77F9F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8</a:t>
            </a:fld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1E5A1CB-DE82-654A-8A78-930F819D87E9}"/>
              </a:ext>
            </a:extLst>
          </p:cNvPr>
          <p:cNvSpPr/>
          <p:nvPr/>
        </p:nvSpPr>
        <p:spPr>
          <a:xfrm>
            <a:off x="4233639" y="4995447"/>
            <a:ext cx="7438989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컬러의 사용이나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이미지의 컨셉 등 디자인적 요소가 통일성이 있다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다양한 기능을 제공하고 있음에도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전체적으로 디자인의 통일성이 있어 자연스럽게 기능의 전환이 이어진다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2D44C7-A9EA-5E4F-8146-2671A14A4B33}"/>
              </a:ext>
            </a:extLst>
          </p:cNvPr>
          <p:cNvSpPr/>
          <p:nvPr/>
        </p:nvSpPr>
        <p:spPr>
          <a:xfrm>
            <a:off x="4447999" y="4717061"/>
            <a:ext cx="7507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717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2-6. Closure of dialogues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B5B480-7346-FE49-A048-E160F264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9</a:t>
            </a:fld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C1A41-0AC1-9443-BD28-99EF5F19D2AF}"/>
              </a:ext>
            </a:extLst>
          </p:cNvPr>
          <p:cNvSpPr txBox="1"/>
          <p:nvPr/>
        </p:nvSpPr>
        <p:spPr>
          <a:xfrm>
            <a:off x="5234152" y="2406869"/>
            <a:ext cx="2247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배송</a:t>
            </a:r>
            <a:r>
              <a:rPr kumimoji="1" lang="ko-KR" altLang="en-US" dirty="0"/>
              <a:t> 상태 확인 기능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로딩 중 화면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31CC864-4890-354B-872B-3235BA1E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43831"/>
            <a:ext cx="21095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645</Words>
  <Application>Microsoft Macintosh PowerPoint</Application>
  <PresentationFormat>와이드스크린</PresentationFormat>
  <Paragraphs>123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 with Shneiderman’s Golden Rule</vt:lpstr>
      <vt:lpstr>Contents</vt:lpstr>
      <vt:lpstr>배달의 민족 제품 소개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김지섭</dc:creator>
  <cp:lastModifiedBy>김지섭</cp:lastModifiedBy>
  <cp:revision>22</cp:revision>
  <dcterms:created xsi:type="dcterms:W3CDTF">2021-09-24T22:54:21Z</dcterms:created>
  <dcterms:modified xsi:type="dcterms:W3CDTF">2021-10-13T08:16:34Z</dcterms:modified>
</cp:coreProperties>
</file>